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322" r:id="rId2"/>
    <p:sldId id="799" r:id="rId3"/>
    <p:sldId id="812" r:id="rId4"/>
    <p:sldId id="813" r:id="rId5"/>
    <p:sldId id="809" r:id="rId6"/>
    <p:sldId id="655" r:id="rId7"/>
  </p:sldIdLst>
  <p:sldSz cx="12190413" cy="6859588"/>
  <p:notesSz cx="6858000" cy="9144000"/>
  <p:defaultTextStyle>
    <a:defPPr>
      <a:defRPr lang="pt-BR"/>
    </a:defPPr>
    <a:lvl1pPr marL="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7879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576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3639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152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39399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4728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55159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6304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3399"/>
    <a:srgbClr val="FF00FF"/>
    <a:srgbClr val="FFC081"/>
    <a:srgbClr val="FFCD9B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149" autoAdjust="0"/>
    <p:restoredTop sz="88105" autoAdjust="0"/>
  </p:normalViewPr>
  <p:slideViewPr>
    <p:cSldViewPr>
      <p:cViewPr varScale="1">
        <p:scale>
          <a:sx n="52" d="100"/>
          <a:sy n="52" d="100"/>
        </p:scale>
        <p:origin x="480" y="36"/>
      </p:cViewPr>
      <p:guideLst>
        <p:guide orient="horz" pos="2161"/>
        <p:guide pos="3840"/>
      </p:guideLst>
    </p:cSldViewPr>
  </p:slideViewPr>
  <p:outlineViewPr>
    <p:cViewPr>
      <p:scale>
        <a:sx n="20" d="100"/>
        <a:sy n="20" d="100"/>
      </p:scale>
      <p:origin x="0" y="0"/>
    </p:cViewPr>
    <p:sldLst>
      <p:sld r:id="rId1" collapse="1"/>
    </p:sldLst>
  </p:outlineViewPr>
  <p:notesTextViewPr>
    <p:cViewPr>
      <p:scale>
        <a:sx n="125" d="100"/>
        <a:sy n="12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BE1EB-9B3A-4F88-8981-57CAE7D022DC}" type="datetimeFigureOut">
              <a:rPr lang="pt-BR" smtClean="0"/>
              <a:pPr/>
              <a:t>15/11/2024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F2B78-184E-410B-8EB3-A78D003ACCE8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93240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gif>
</file>

<file path=ppt/media/image2.png>
</file>

<file path=ppt/media/image3.png>
</file>

<file path=ppt/media/image4.png>
</file>

<file path=ppt/media/image5.jpe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CA2CC-C870-4222-8082-713A11CF2FEE}" type="datetimeFigureOut">
              <a:rPr lang="pt-BR" smtClean="0"/>
              <a:pPr/>
              <a:t>15/11/2024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40EBA5-ED71-45A1-8B2B-DE2576D07047}" type="slidenum">
              <a:rPr lang="pt-BR" smtClean="0"/>
              <a:pPr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17070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507879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101576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523639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203152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539399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4728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55159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6304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1</a:t>
            </a:fld>
            <a:endParaRPr lang="pt-BR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15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37523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15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2854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15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04845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lvl="0" indent="0" algn="l" defTabSz="101576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42712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00864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281" y="2130922"/>
            <a:ext cx="10361851" cy="147036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78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5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3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93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5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EC2E5-5F2E-41F9-A0FB-F6B6A2395976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F0EE-6503-4E8F-A013-CFD41AFB6EA6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8051" y="274705"/>
            <a:ext cx="2742843" cy="5852880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521" y="274705"/>
            <a:ext cx="8025355" cy="5852880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AD86-4BE5-4079-9D68-EB0FF3EB9B8E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6D261-2523-45FF-8ED1-0BCB69162581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2959" y="4407924"/>
            <a:ext cx="10361851" cy="1362390"/>
          </a:xfrm>
        </p:spPr>
        <p:txBody>
          <a:bodyPr anchor="t"/>
          <a:lstStyle>
            <a:lvl1pPr algn="l">
              <a:defRPr sz="44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62959" y="2907388"/>
            <a:ext cx="10361851" cy="1500534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0787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576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363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203152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53939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304728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55515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40630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3026C-6155-4932-A819-C07131495285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522" y="1600573"/>
            <a:ext cx="5384099" cy="4527011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6795" y="1600573"/>
            <a:ext cx="5384099" cy="4527011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AD34F-8B2C-45E7-98CE-F7ED66FA1B80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522" y="1535471"/>
            <a:ext cx="5386216" cy="63991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7879" indent="0">
              <a:buNone/>
              <a:defRPr sz="2300" b="1"/>
            </a:lvl2pPr>
            <a:lvl3pPr marL="1015760" indent="0">
              <a:buNone/>
              <a:defRPr sz="2000" b="1"/>
            </a:lvl3pPr>
            <a:lvl4pPr marL="1523639" indent="0">
              <a:buNone/>
              <a:defRPr sz="1800" b="1"/>
            </a:lvl4pPr>
            <a:lvl5pPr marL="2031520" indent="0">
              <a:buNone/>
              <a:defRPr sz="1800" b="1"/>
            </a:lvl5pPr>
            <a:lvl6pPr marL="2539399" indent="0">
              <a:buNone/>
              <a:defRPr sz="1800" b="1"/>
            </a:lvl6pPr>
            <a:lvl7pPr marL="3047280" indent="0">
              <a:buNone/>
              <a:defRPr sz="1800" b="1"/>
            </a:lvl7pPr>
            <a:lvl8pPr marL="3555159" indent="0">
              <a:buNone/>
              <a:defRPr sz="1800" b="1"/>
            </a:lvl8pPr>
            <a:lvl9pPr marL="4063040" indent="0">
              <a:buNone/>
              <a:defRPr sz="18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92565" y="1535471"/>
            <a:ext cx="5388332" cy="63991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7879" indent="0">
              <a:buNone/>
              <a:defRPr sz="2300" b="1"/>
            </a:lvl2pPr>
            <a:lvl3pPr marL="1015760" indent="0">
              <a:buNone/>
              <a:defRPr sz="2000" b="1"/>
            </a:lvl3pPr>
            <a:lvl4pPr marL="1523639" indent="0">
              <a:buNone/>
              <a:defRPr sz="1800" b="1"/>
            </a:lvl4pPr>
            <a:lvl5pPr marL="2031520" indent="0">
              <a:buNone/>
              <a:defRPr sz="1800" b="1"/>
            </a:lvl5pPr>
            <a:lvl6pPr marL="2539399" indent="0">
              <a:buNone/>
              <a:defRPr sz="1800" b="1"/>
            </a:lvl6pPr>
            <a:lvl7pPr marL="3047280" indent="0">
              <a:buNone/>
              <a:defRPr sz="1800" b="1"/>
            </a:lvl7pPr>
            <a:lvl8pPr marL="3555159" indent="0">
              <a:buNone/>
              <a:defRPr sz="1800" b="1"/>
            </a:lvl8pPr>
            <a:lvl9pPr marL="4063040" indent="0">
              <a:buNone/>
              <a:defRPr sz="18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2565" y="2175380"/>
            <a:ext cx="5388332" cy="395220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FB13-4A75-42B7-90FC-4FF930268F62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2C7D3-B9EE-4353-80CB-4E628B094EA8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70A78-9207-4F09-A348-718AD96E4D93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25" y="273115"/>
            <a:ext cx="4010562" cy="1162320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66113" y="273118"/>
            <a:ext cx="6814779" cy="5854468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9525" y="1435437"/>
            <a:ext cx="4010562" cy="4692149"/>
          </a:xfrm>
        </p:spPr>
        <p:txBody>
          <a:bodyPr/>
          <a:lstStyle>
            <a:lvl1pPr marL="0" indent="0">
              <a:buNone/>
              <a:defRPr sz="1500"/>
            </a:lvl1pPr>
            <a:lvl2pPr marL="507879" indent="0">
              <a:buNone/>
              <a:defRPr sz="1300"/>
            </a:lvl2pPr>
            <a:lvl3pPr marL="1015760" indent="0">
              <a:buNone/>
              <a:defRPr sz="1100"/>
            </a:lvl3pPr>
            <a:lvl4pPr marL="1523639" indent="0">
              <a:buNone/>
              <a:defRPr sz="1000"/>
            </a:lvl4pPr>
            <a:lvl5pPr marL="2031520" indent="0">
              <a:buNone/>
              <a:defRPr sz="1000"/>
            </a:lvl5pPr>
            <a:lvl6pPr marL="2539399" indent="0">
              <a:buNone/>
              <a:defRPr sz="1000"/>
            </a:lvl6pPr>
            <a:lvl7pPr marL="3047280" indent="0">
              <a:buNone/>
              <a:defRPr sz="1000"/>
            </a:lvl7pPr>
            <a:lvl8pPr marL="3555159" indent="0">
              <a:buNone/>
              <a:defRPr sz="1000"/>
            </a:lvl8pPr>
            <a:lvl9pPr marL="4063040" indent="0">
              <a:buNone/>
              <a:defRPr sz="10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8F061-2354-4E7B-9294-11A163B323B2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389406" y="612917"/>
            <a:ext cx="7314248" cy="4115753"/>
          </a:xfrm>
        </p:spPr>
        <p:txBody>
          <a:bodyPr/>
          <a:lstStyle>
            <a:lvl1pPr marL="0" indent="0">
              <a:buNone/>
              <a:defRPr sz="3600"/>
            </a:lvl1pPr>
            <a:lvl2pPr marL="507879" indent="0">
              <a:buNone/>
              <a:defRPr sz="3100"/>
            </a:lvl2pPr>
            <a:lvl3pPr marL="1015760" indent="0">
              <a:buNone/>
              <a:defRPr sz="2700"/>
            </a:lvl3pPr>
            <a:lvl4pPr marL="1523639" indent="0">
              <a:buNone/>
              <a:defRPr sz="2300"/>
            </a:lvl4pPr>
            <a:lvl5pPr marL="2031520" indent="0">
              <a:buNone/>
              <a:defRPr sz="2300"/>
            </a:lvl5pPr>
            <a:lvl6pPr marL="2539399" indent="0">
              <a:buNone/>
              <a:defRPr sz="2300"/>
            </a:lvl6pPr>
            <a:lvl7pPr marL="3047280" indent="0">
              <a:buNone/>
              <a:defRPr sz="2300"/>
            </a:lvl7pPr>
            <a:lvl8pPr marL="3555159" indent="0">
              <a:buNone/>
              <a:defRPr sz="2300"/>
            </a:lvl8pPr>
            <a:lvl9pPr marL="4063040" indent="0">
              <a:buNone/>
              <a:defRPr sz="23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500"/>
            </a:lvl1pPr>
            <a:lvl2pPr marL="507879" indent="0">
              <a:buNone/>
              <a:defRPr sz="1300"/>
            </a:lvl2pPr>
            <a:lvl3pPr marL="1015760" indent="0">
              <a:buNone/>
              <a:defRPr sz="1100"/>
            </a:lvl3pPr>
            <a:lvl4pPr marL="1523639" indent="0">
              <a:buNone/>
              <a:defRPr sz="1000"/>
            </a:lvl4pPr>
            <a:lvl5pPr marL="2031520" indent="0">
              <a:buNone/>
              <a:defRPr sz="1000"/>
            </a:lvl5pPr>
            <a:lvl6pPr marL="2539399" indent="0">
              <a:buNone/>
              <a:defRPr sz="1000"/>
            </a:lvl6pPr>
            <a:lvl7pPr marL="3047280" indent="0">
              <a:buNone/>
              <a:defRPr sz="1000"/>
            </a:lvl7pPr>
            <a:lvl8pPr marL="3555159" indent="0">
              <a:buNone/>
              <a:defRPr sz="1000"/>
            </a:lvl8pPr>
            <a:lvl9pPr marL="4063040" indent="0">
              <a:buNone/>
              <a:defRPr sz="10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7B3E-F030-42B0-83BA-8AE4FBEC2267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09522" y="274702"/>
            <a:ext cx="10971372" cy="1143265"/>
          </a:xfrm>
          <a:prstGeom prst="rect">
            <a:avLst/>
          </a:prstGeom>
        </p:spPr>
        <p:txBody>
          <a:bodyPr vert="horz" lIns="101576" tIns="50788" rIns="101576" bIns="50788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522" y="1600573"/>
            <a:ext cx="10971372" cy="4527011"/>
          </a:xfrm>
          <a:prstGeom prst="rect">
            <a:avLst/>
          </a:prstGeom>
        </p:spPr>
        <p:txBody>
          <a:bodyPr vert="horz" lIns="101576" tIns="50788" rIns="101576" bIns="50788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09521" y="6357824"/>
            <a:ext cx="2844430" cy="365210"/>
          </a:xfrm>
          <a:prstGeom prst="rect">
            <a:avLst/>
          </a:prstGeom>
        </p:spPr>
        <p:txBody>
          <a:bodyPr vert="horz" lIns="101576" tIns="50788" rIns="101576" bIns="50788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8A825-296A-4964-85BE-4EAB02630B2E}" type="datetime1">
              <a:rPr lang="pt-BR" smtClean="0"/>
              <a:pPr/>
              <a:t>15/11/2024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165059" y="6357824"/>
            <a:ext cx="3860297" cy="365210"/>
          </a:xfrm>
          <a:prstGeom prst="rect">
            <a:avLst/>
          </a:prstGeom>
        </p:spPr>
        <p:txBody>
          <a:bodyPr vert="horz" lIns="101576" tIns="50788" rIns="101576" bIns="50788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736463" y="6357824"/>
            <a:ext cx="2844430" cy="365210"/>
          </a:xfrm>
          <a:prstGeom prst="rect">
            <a:avLst/>
          </a:prstGeom>
        </p:spPr>
        <p:txBody>
          <a:bodyPr vert="horz" lIns="101576" tIns="50788" rIns="101576" bIns="50788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2B0E9-E11E-4917-A8BB-33D449F29326}" type="slidenum">
              <a:rPr lang="pt-BR" smtClean="0"/>
              <a:pPr/>
              <a:t>‹#›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101576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0910" indent="-380910" algn="l" defTabSz="101576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5306" indent="-317425" algn="l" defTabSz="1015760" rtl="0" eaLnBrk="1" latinLnBrk="0" hangingPunct="1">
        <a:spcBef>
          <a:spcPct val="20000"/>
        </a:spcBef>
        <a:buFont typeface="Arial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6970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77580" indent="-253940" algn="l" defTabSz="1015760" rtl="0" eaLnBrk="1" latinLnBrk="0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460" indent="-253940" algn="l" defTabSz="1015760" rtl="0" eaLnBrk="1" latinLnBrk="0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79334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0122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10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31698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879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76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639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52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399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28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5159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304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2" y="1"/>
            <a:ext cx="205201" cy="410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01576" tIns="50788" rIns="101576" bIns="50788" anchor="ctr">
            <a:prstTxWarp prst="textNoShape">
              <a:avLst/>
            </a:prstTxWarp>
            <a:spAutoFit/>
          </a:bodyPr>
          <a:lstStyle/>
          <a:p>
            <a:endParaRPr lang="pt-BR" dirty="0"/>
          </a:p>
        </p:txBody>
      </p:sp>
      <p:sp>
        <p:nvSpPr>
          <p:cNvPr id="14" name="PlaceHolder 1"/>
          <p:cNvSpPr txBox="1">
            <a:spLocks/>
          </p:cNvSpPr>
          <p:nvPr/>
        </p:nvSpPr>
        <p:spPr>
          <a:xfrm>
            <a:off x="0" y="2643840"/>
            <a:ext cx="12189960" cy="1428480"/>
          </a:xfrm>
          <a:prstGeom prst="rect">
            <a:avLst/>
          </a:prstGeom>
          <a:noFill/>
          <a:ln w="0">
            <a:noFill/>
          </a:ln>
        </p:spPr>
        <p:txBody>
          <a:bodyPr vert="horz" lIns="101520" tIns="50760" rIns="101520" bIns="50760" rtlCol="0" anchor="ctr">
            <a:normAutofit/>
          </a:bodyPr>
          <a:lstStyle/>
          <a:p>
            <a:pPr marL="0" marR="0" lvl="0" indent="0" algn="ctr" defTabSz="101576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0" b="1" i="0" u="none" strike="noStrike" kern="1200" cap="none" spc="-1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Introdução à Psicologia</a:t>
            </a:r>
            <a:endParaRPr kumimoji="0" lang="pt-BR" sz="8000" b="0" i="0" u="none" strike="noStrike" kern="1200" cap="none" spc="-1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15" name="Elipse 5"/>
          <p:cNvSpPr/>
          <p:nvPr/>
        </p:nvSpPr>
        <p:spPr>
          <a:xfrm>
            <a:off x="11142720" y="6359400"/>
            <a:ext cx="570960" cy="428400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" name="Título 1"/>
          <p:cNvSpPr/>
          <p:nvPr/>
        </p:nvSpPr>
        <p:spPr>
          <a:xfrm>
            <a:off x="478582" y="4358520"/>
            <a:ext cx="11045378" cy="14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1520" tIns="50760" rIns="101520" bIns="50760" anchor="ctr">
            <a:normAutofit fontScale="85000" lnSpcReduction="10000"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BR" sz="6000" b="1" strike="noStrike" spc="-1" dirty="0">
                <a:solidFill>
                  <a:srgbClr val="000000"/>
                </a:solidFill>
                <a:latin typeface="Calibri"/>
              </a:rPr>
              <a:t>027 | </a:t>
            </a:r>
            <a:r>
              <a:rPr lang="pt-BR" sz="6000" b="1" spc="-1" dirty="0">
                <a:solidFill>
                  <a:srgbClr val="000000"/>
                </a:solidFill>
                <a:latin typeface="Calibri"/>
              </a:rPr>
              <a:t>Os lobos cerebrais e suas funções</a:t>
            </a:r>
            <a:endParaRPr lang="pt-BR" sz="6000" b="0" strike="noStrike" spc="-1" dirty="0">
              <a:latin typeface="Arial"/>
            </a:endParaRPr>
          </a:p>
        </p:txBody>
      </p:sp>
      <p:sp>
        <p:nvSpPr>
          <p:cNvPr id="17" name="Título 1"/>
          <p:cNvSpPr/>
          <p:nvPr/>
        </p:nvSpPr>
        <p:spPr>
          <a:xfrm>
            <a:off x="737280" y="5429880"/>
            <a:ext cx="10761120" cy="14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1520" tIns="50760" rIns="101520" bIns="50760" anchor="ctr">
            <a:norm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BR" sz="3500" b="1" strike="noStrike" spc="-1" dirty="0">
                <a:solidFill>
                  <a:srgbClr val="000000"/>
                </a:solidFill>
                <a:latin typeface="Calibri"/>
              </a:rPr>
              <a:t>Marcos Lima</a:t>
            </a:r>
            <a:endParaRPr lang="pt-BR" sz="35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2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Hemisférios</a:t>
            </a:r>
            <a:r>
              <a:rPr lang="en-US" sz="4000" dirty="0"/>
              <a:t> </a:t>
            </a:r>
            <a:r>
              <a:rPr lang="en-US" sz="4000" dirty="0" err="1"/>
              <a:t>cerebrais</a:t>
            </a:r>
            <a:r>
              <a:rPr lang="en-US" sz="4000" dirty="0"/>
              <a:t> e o </a:t>
            </a:r>
            <a:r>
              <a:rPr lang="en-US" sz="4000" dirty="0" err="1"/>
              <a:t>corpo</a:t>
            </a:r>
            <a:r>
              <a:rPr lang="en-US" sz="4000" dirty="0"/>
              <a:t> </a:t>
            </a:r>
            <a:r>
              <a:rPr lang="en-US" sz="4000" dirty="0" err="1"/>
              <a:t>caloso</a:t>
            </a:r>
            <a:endParaRPr lang="en-US" sz="4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697AF36-D296-4070-89FD-40F21EB3DCC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07" t="14938" r="20216" b="10458"/>
          <a:stretch/>
        </p:blipFill>
        <p:spPr>
          <a:xfrm>
            <a:off x="6422685" y="1640449"/>
            <a:ext cx="3735659" cy="4717375"/>
          </a:xfrm>
          <a:prstGeom prst="rect">
            <a:avLst/>
          </a:prstGeom>
        </p:spPr>
      </p:pic>
      <p:pic>
        <p:nvPicPr>
          <p:cNvPr id="19" name="Imagem 9" descr="Diagrama&#10;&#10;Descrição gerada automaticamente">
            <a:extLst>
              <a:ext uri="{FF2B5EF4-FFF2-40B4-BE49-F238E27FC236}">
                <a16:creationId xmlns:a16="http://schemas.microsoft.com/office/drawing/2014/main" id="{A9D6F63C-8B8B-45F0-8CD3-6E5E664413D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9999" t="3496" r="3" b="6887"/>
          <a:stretch/>
        </p:blipFill>
        <p:spPr>
          <a:xfrm>
            <a:off x="2032069" y="1249175"/>
            <a:ext cx="3735659" cy="5473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0037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3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Encéfalo</a:t>
            </a:r>
            <a:r>
              <a:rPr lang="en-US" sz="4000" dirty="0"/>
              <a:t> e </a:t>
            </a:r>
            <a:r>
              <a:rPr lang="en-US" sz="4000" dirty="0" err="1"/>
              <a:t>cérebro</a:t>
            </a:r>
            <a:endParaRPr lang="en-US" sz="4000" dirty="0"/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16402D91-2F27-4648-BF9D-D73336964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2" y="1053530"/>
            <a:ext cx="10598252" cy="5187256"/>
          </a:xfrm>
        </p:spPr>
        <p:txBody>
          <a:bodyPr>
            <a:normAutofit/>
          </a:bodyPr>
          <a:lstStyle/>
          <a:p>
            <a:r>
              <a:rPr lang="pt-BR" sz="3000" dirty="0"/>
              <a:t>Encéfalo = cérebro + cerebelo + tronco encefálico</a:t>
            </a:r>
          </a:p>
          <a:p>
            <a:r>
              <a:rPr lang="pt-BR" sz="3000" dirty="0"/>
              <a:t>Cérebro = telencéfalo + diencéfalo</a:t>
            </a:r>
          </a:p>
          <a:p>
            <a:endParaRPr lang="pt-BR" dirty="0"/>
          </a:p>
          <a:p>
            <a:pPr lvl="1"/>
            <a:endParaRPr lang="pt-B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83ADAC-F836-4C31-80DF-92FD976BAE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5493" y="2205658"/>
            <a:ext cx="5872041" cy="4277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173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4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Os</a:t>
            </a:r>
            <a:r>
              <a:rPr lang="en-US" sz="4000" dirty="0"/>
              <a:t> 5 lobos </a:t>
            </a:r>
            <a:r>
              <a:rPr lang="en-US" sz="4000" dirty="0" err="1"/>
              <a:t>cerebrais</a:t>
            </a:r>
            <a:endParaRPr lang="en-US" sz="4000" dirty="0"/>
          </a:p>
        </p:txBody>
      </p:sp>
      <p:pic>
        <p:nvPicPr>
          <p:cNvPr id="14" name="Imagem 9" descr="Diagrama&#10;&#10;Descrição gerada automaticamente">
            <a:extLst>
              <a:ext uri="{FF2B5EF4-FFF2-40B4-BE49-F238E27FC236}">
                <a16:creationId xmlns:a16="http://schemas.microsoft.com/office/drawing/2014/main" id="{A939F598-0202-4839-920F-D64A05BD72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96" r="52076" b="6887"/>
          <a:stretch/>
        </p:blipFill>
        <p:spPr>
          <a:xfrm>
            <a:off x="4614111" y="1341562"/>
            <a:ext cx="3281295" cy="5016262"/>
          </a:xfrm>
          <a:prstGeom prst="rect">
            <a:avLst/>
          </a:prstGeom>
        </p:spPr>
      </p:pic>
      <p:pic>
        <p:nvPicPr>
          <p:cNvPr id="16" name="Imagem 9" descr="Diagrama&#10;&#10;Descrição gerada automaticamente">
            <a:extLst>
              <a:ext uri="{FF2B5EF4-FFF2-40B4-BE49-F238E27FC236}">
                <a16:creationId xmlns:a16="http://schemas.microsoft.com/office/drawing/2014/main" id="{53FF9F95-9900-497B-BDB9-4E3C71193C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999" t="3496" r="3" b="6887"/>
          <a:stretch/>
        </p:blipFill>
        <p:spPr>
          <a:xfrm>
            <a:off x="8327454" y="1341562"/>
            <a:ext cx="3600400" cy="52756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BE36EFF-14E7-47E3-8743-451966BB1E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502" y="1629594"/>
            <a:ext cx="3631472" cy="4411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6233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5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Mapas</a:t>
            </a:r>
            <a:r>
              <a:rPr lang="en-US" sz="4000" dirty="0"/>
              <a:t> </a:t>
            </a:r>
            <a:r>
              <a:rPr lang="en-US" sz="4000" dirty="0" err="1"/>
              <a:t>corticais</a:t>
            </a:r>
            <a:endParaRPr lang="en-US" sz="4000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7452528" y="7213158"/>
            <a:ext cx="4429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>
                <a:solidFill>
                  <a:schemeClr val="bg1">
                    <a:lumMod val="50000"/>
                  </a:schemeClr>
                </a:solidFill>
              </a:rPr>
              <a:t>Fonte: https://www.statology.org/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16402D91-2F27-4648-BF9D-D733369647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522" y="1170568"/>
            <a:ext cx="11272162" cy="5187256"/>
          </a:xfrm>
        </p:spPr>
        <p:txBody>
          <a:bodyPr>
            <a:normAutofit/>
          </a:bodyPr>
          <a:lstStyle/>
          <a:p>
            <a:r>
              <a:rPr lang="pt-BR" dirty="0"/>
              <a:t>Mapas retinotópicos, tonotópicos e somatotópicos</a:t>
            </a:r>
          </a:p>
        </p:txBody>
      </p:sp>
      <p:pic>
        <p:nvPicPr>
          <p:cNvPr id="9" name="Picture 3" descr="C:\Users\Marcos\Desktop\Introdução à Psicologia - Verão\Imagens\retinotopic organization.jpg">
            <a:extLst>
              <a:ext uri="{FF2B5EF4-FFF2-40B4-BE49-F238E27FC236}">
                <a16:creationId xmlns:a16="http://schemas.microsoft.com/office/drawing/2014/main" id="{8F8F6A86-A950-409E-B064-2AD9D7B86D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34566" y="1965987"/>
            <a:ext cx="5097219" cy="4863484"/>
          </a:xfrm>
          <a:prstGeom prst="rect">
            <a:avLst/>
          </a:prstGeom>
          <a:noFill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FCFAC76-CC8D-4BBF-B1BA-37EDEC5C97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91150" y="1962374"/>
            <a:ext cx="6336825" cy="4636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8454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2" y="1"/>
            <a:ext cx="205201" cy="410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01576" tIns="50788" rIns="101576" bIns="50788" anchor="ctr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4" name="PlaceHolder 1"/>
          <p:cNvSpPr txBox="1">
            <a:spLocks/>
          </p:cNvSpPr>
          <p:nvPr/>
        </p:nvSpPr>
        <p:spPr>
          <a:xfrm>
            <a:off x="0" y="2643840"/>
            <a:ext cx="12189960" cy="1428480"/>
          </a:xfrm>
          <a:prstGeom prst="rect">
            <a:avLst/>
          </a:prstGeom>
          <a:noFill/>
          <a:ln w="0">
            <a:noFill/>
          </a:ln>
        </p:spPr>
        <p:txBody>
          <a:bodyPr vert="horz" lIns="101520" tIns="50760" rIns="101520" bIns="50760" rtlCol="0" anchor="ctr">
            <a:normAutofit/>
          </a:bodyPr>
          <a:lstStyle/>
          <a:p>
            <a:pPr marL="0" marR="0" lvl="0" indent="0" algn="ctr" defTabSz="101576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0" b="1" i="0" u="none" strike="noStrike" kern="1200" cap="none" spc="-1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Introdução à Psicologia</a:t>
            </a:r>
            <a:endParaRPr kumimoji="0" lang="pt-BR" sz="8000" b="0" i="0" u="none" strike="noStrike" kern="1200" cap="none" spc="-1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15" name="Elipse 5"/>
          <p:cNvSpPr/>
          <p:nvPr/>
        </p:nvSpPr>
        <p:spPr>
          <a:xfrm>
            <a:off x="11142720" y="6359400"/>
            <a:ext cx="570960" cy="428400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" name="Título 1"/>
          <p:cNvSpPr/>
          <p:nvPr/>
        </p:nvSpPr>
        <p:spPr>
          <a:xfrm>
            <a:off x="762840" y="4358520"/>
            <a:ext cx="10761120" cy="14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1520" tIns="50760" rIns="101520" bIns="50760" anchor="ctr">
            <a:norm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BR" sz="6000" b="1" strike="noStrike" spc="-1" dirty="0">
                <a:solidFill>
                  <a:srgbClr val="000000"/>
                </a:solidFill>
                <a:latin typeface="Calibri"/>
              </a:rPr>
              <a:t>Até o próximo vídeo! </a:t>
            </a:r>
            <a:r>
              <a:rPr lang="pt-BR" sz="6000" b="1" strike="noStrike" spc="-1" dirty="0">
                <a:solidFill>
                  <a:srgbClr val="000000"/>
                </a:solidFill>
                <a:latin typeface="Calibri"/>
                <a:sym typeface="Wingdings" panose="05000000000000000000" pitchFamily="2" charset="2"/>
              </a:rPr>
              <a:t></a:t>
            </a:r>
            <a:endParaRPr lang="pt-BR" sz="6000" b="0" strike="noStrike" spc="-1" dirty="0">
              <a:latin typeface="Arial"/>
            </a:endParaRPr>
          </a:p>
        </p:txBody>
      </p:sp>
      <p:sp>
        <p:nvSpPr>
          <p:cNvPr id="17" name="Título 1"/>
          <p:cNvSpPr/>
          <p:nvPr/>
        </p:nvSpPr>
        <p:spPr>
          <a:xfrm>
            <a:off x="737280" y="5429880"/>
            <a:ext cx="10761120" cy="14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1520" tIns="50760" rIns="101520" bIns="50760" anchor="ctr">
            <a:norm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pt-BR" sz="35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0284725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38794</TotalTime>
  <Words>76</Words>
  <Application>Microsoft Office PowerPoint</Application>
  <PresentationFormat>Custom</PresentationFormat>
  <Paragraphs>23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Hewlett-Packard Company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Christensen and Wright (2010)</dc:title>
  <dc:creator>PRAXIS4</dc:creator>
  <cp:lastModifiedBy>Marcos Lima</cp:lastModifiedBy>
  <cp:revision>758</cp:revision>
  <dcterms:created xsi:type="dcterms:W3CDTF">2016-11-14T13:56:39Z</dcterms:created>
  <dcterms:modified xsi:type="dcterms:W3CDTF">2024-11-15T17:41:11Z</dcterms:modified>
</cp:coreProperties>
</file>